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5" r:id="rId5"/>
    <p:sldId id="264" r:id="rId6"/>
    <p:sldId id="278" r:id="rId7"/>
    <p:sldId id="263" r:id="rId8"/>
    <p:sldId id="287" r:id="rId9"/>
    <p:sldId id="262" r:id="rId10"/>
    <p:sldId id="285" r:id="rId11"/>
    <p:sldId id="286" r:id="rId12"/>
    <p:sldId id="279" r:id="rId13"/>
    <p:sldId id="277" r:id="rId14"/>
    <p:sldId id="276" r:id="rId15"/>
    <p:sldId id="280" r:id="rId16"/>
    <p:sldId id="275" r:id="rId17"/>
    <p:sldId id="274" r:id="rId18"/>
    <p:sldId id="272" r:id="rId19"/>
    <p:sldId id="284" r:id="rId20"/>
    <p:sldId id="283" r:id="rId21"/>
    <p:sldId id="282" r:id="rId22"/>
    <p:sldId id="281" r:id="rId23"/>
    <p:sldId id="260" r:id="rId24"/>
    <p:sldId id="261" r:id="rId25"/>
    <p:sldId id="269" r:id="rId26"/>
    <p:sldId id="288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CC0000"/>
    <a:srgbClr val="FF00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32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5.5016181229773461E-2"/>
          <c:y val="0.10714285714285714"/>
          <c:w val="0.71521035598705507"/>
          <c:h val="0.6904761904761904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Выпуск инженеров</c:v>
                </c:pt>
              </c:strCache>
            </c:strRef>
          </c:tx>
          <c:spPr>
            <a:solidFill>
              <a:srgbClr val="9999FF"/>
            </a:solidFill>
            <a:ln w="17918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Sheet1!$B$1:$AS$1</c:f>
              <c:numCache>
                <c:formatCode>General</c:formatCode>
                <c:ptCount val="44"/>
                <c:pt idx="0">
                  <c:v>1965</c:v>
                </c:pt>
                <c:pt idx="5">
                  <c:v>1970</c:v>
                </c:pt>
                <c:pt idx="10">
                  <c:v>1975</c:v>
                </c:pt>
                <c:pt idx="15">
                  <c:v>1980</c:v>
                </c:pt>
                <c:pt idx="20">
                  <c:v>1985</c:v>
                </c:pt>
                <c:pt idx="25">
                  <c:v>1990</c:v>
                </c:pt>
                <c:pt idx="30">
                  <c:v>1995</c:v>
                </c:pt>
                <c:pt idx="35">
                  <c:v>2000</c:v>
                </c:pt>
                <c:pt idx="40">
                  <c:v>2005</c:v>
                </c:pt>
              </c:numCache>
            </c:numRef>
          </c:cat>
          <c:val>
            <c:numRef>
              <c:f>Sheet1!$B$2:$AS$2</c:f>
              <c:numCache>
                <c:formatCode>General</c:formatCode>
                <c:ptCount val="44"/>
                <c:pt idx="0">
                  <c:v>212</c:v>
                </c:pt>
                <c:pt idx="1">
                  <c:v>177</c:v>
                </c:pt>
                <c:pt idx="2">
                  <c:v>158</c:v>
                </c:pt>
                <c:pt idx="3">
                  <c:v>102</c:v>
                </c:pt>
                <c:pt idx="4">
                  <c:v>147</c:v>
                </c:pt>
                <c:pt idx="5">
                  <c:v>80</c:v>
                </c:pt>
                <c:pt idx="6">
                  <c:v>78</c:v>
                </c:pt>
                <c:pt idx="7">
                  <c:v>1</c:v>
                </c:pt>
                <c:pt idx="8">
                  <c:v>42</c:v>
                </c:pt>
                <c:pt idx="9">
                  <c:v>37</c:v>
                </c:pt>
                <c:pt idx="10">
                  <c:v>49</c:v>
                </c:pt>
                <c:pt idx="11">
                  <c:v>37</c:v>
                </c:pt>
                <c:pt idx="12">
                  <c:v>35</c:v>
                </c:pt>
                <c:pt idx="13">
                  <c:v>35</c:v>
                </c:pt>
                <c:pt idx="14">
                  <c:v>36</c:v>
                </c:pt>
                <c:pt idx="15">
                  <c:v>35</c:v>
                </c:pt>
                <c:pt idx="16">
                  <c:v>35</c:v>
                </c:pt>
                <c:pt idx="17">
                  <c:v>30</c:v>
                </c:pt>
                <c:pt idx="18">
                  <c:v>44</c:v>
                </c:pt>
                <c:pt idx="19">
                  <c:v>37</c:v>
                </c:pt>
                <c:pt idx="20">
                  <c:v>34</c:v>
                </c:pt>
                <c:pt idx="21">
                  <c:v>37</c:v>
                </c:pt>
                <c:pt idx="22">
                  <c:v>46</c:v>
                </c:pt>
                <c:pt idx="23">
                  <c:v>32</c:v>
                </c:pt>
                <c:pt idx="24">
                  <c:v>36</c:v>
                </c:pt>
                <c:pt idx="25">
                  <c:v>10</c:v>
                </c:pt>
                <c:pt idx="26">
                  <c:v>6</c:v>
                </c:pt>
                <c:pt idx="27">
                  <c:v>27</c:v>
                </c:pt>
                <c:pt idx="28">
                  <c:v>57</c:v>
                </c:pt>
                <c:pt idx="29">
                  <c:v>59</c:v>
                </c:pt>
                <c:pt idx="30">
                  <c:v>38</c:v>
                </c:pt>
                <c:pt idx="31">
                  <c:v>31</c:v>
                </c:pt>
                <c:pt idx="32">
                  <c:v>17</c:v>
                </c:pt>
                <c:pt idx="33">
                  <c:v>29</c:v>
                </c:pt>
                <c:pt idx="34">
                  <c:v>25</c:v>
                </c:pt>
                <c:pt idx="35">
                  <c:v>36</c:v>
                </c:pt>
                <c:pt idx="36">
                  <c:v>25</c:v>
                </c:pt>
                <c:pt idx="37">
                  <c:v>28</c:v>
                </c:pt>
                <c:pt idx="38">
                  <c:v>50</c:v>
                </c:pt>
                <c:pt idx="39">
                  <c:v>28</c:v>
                </c:pt>
                <c:pt idx="40">
                  <c:v>36</c:v>
                </c:pt>
                <c:pt idx="41">
                  <c:v>37</c:v>
                </c:pt>
                <c:pt idx="42">
                  <c:v>34</c:v>
                </c:pt>
                <c:pt idx="43">
                  <c:v>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66801152"/>
        <c:axId val="266802688"/>
        <c:axId val="0"/>
      </c:bar3DChart>
      <c:catAx>
        <c:axId val="266801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447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66802688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66802688"/>
        <c:scaling>
          <c:orientation val="minMax"/>
        </c:scaling>
        <c:delete val="0"/>
        <c:axPos val="l"/>
        <c:majorGridlines>
          <c:spPr>
            <a:ln w="4479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447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29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66801152"/>
        <c:crosses val="autoZero"/>
        <c:crossBetween val="between"/>
      </c:valAx>
      <c:spPr>
        <a:noFill/>
        <a:ln w="35835">
          <a:noFill/>
        </a:ln>
      </c:spPr>
    </c:plotArea>
    <c:legend>
      <c:legendPos val="r"/>
      <c:layout>
        <c:manualLayout>
          <c:xMode val="edge"/>
          <c:yMode val="edge"/>
          <c:x val="0.78802588996763756"/>
          <c:y val="0.44047619047619047"/>
          <c:w val="0.20550161812297735"/>
          <c:h val="0.11904761904761904"/>
        </c:manualLayout>
      </c:layout>
      <c:overlay val="0"/>
      <c:spPr>
        <a:noFill/>
        <a:ln w="4479">
          <a:solidFill>
            <a:srgbClr val="000000"/>
          </a:solidFill>
          <a:prstDash val="solid"/>
        </a:ln>
      </c:spPr>
      <c:txPr>
        <a:bodyPr/>
        <a:lstStyle/>
        <a:p>
          <a:pPr>
            <a:defRPr sz="1037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29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28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thickness val="0"/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4.9209138840070298E-2"/>
          <c:y val="0.12925170068027211"/>
          <c:w val="0.7785588752196837"/>
          <c:h val="0.639455782312925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С отличием</c:v>
                </c:pt>
              </c:strCache>
            </c:strRef>
          </c:tx>
          <c:spPr>
            <a:solidFill>
              <a:srgbClr val="9999FF"/>
            </a:solidFill>
            <a:ln w="19547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Sheet1!$B$1:$AU$1</c:f>
              <c:numCache>
                <c:formatCode>General</c:formatCode>
                <c:ptCount val="46"/>
                <c:pt idx="0">
                  <c:v>1965</c:v>
                </c:pt>
                <c:pt idx="5">
                  <c:v>1970</c:v>
                </c:pt>
                <c:pt idx="10">
                  <c:v>1975</c:v>
                </c:pt>
                <c:pt idx="15">
                  <c:v>1980</c:v>
                </c:pt>
                <c:pt idx="20">
                  <c:v>1985</c:v>
                </c:pt>
                <c:pt idx="30">
                  <c:v>1995</c:v>
                </c:pt>
                <c:pt idx="40">
                  <c:v>2005</c:v>
                </c:pt>
              </c:numCache>
            </c:numRef>
          </c:cat>
          <c:val>
            <c:numRef>
              <c:f>Sheet1!$B$2:$AU$2</c:f>
              <c:numCache>
                <c:formatCode>General</c:formatCode>
                <c:ptCount val="46"/>
                <c:pt idx="0">
                  <c:v>5</c:v>
                </c:pt>
                <c:pt idx="1">
                  <c:v>6</c:v>
                </c:pt>
                <c:pt idx="2">
                  <c:v>2</c:v>
                </c:pt>
                <c:pt idx="3">
                  <c:v>8</c:v>
                </c:pt>
                <c:pt idx="4">
                  <c:v>4</c:v>
                </c:pt>
                <c:pt idx="5">
                  <c:v>0</c:v>
                </c:pt>
                <c:pt idx="6">
                  <c:v>4</c:v>
                </c:pt>
                <c:pt idx="7">
                  <c:v>0</c:v>
                </c:pt>
                <c:pt idx="8">
                  <c:v>3</c:v>
                </c:pt>
                <c:pt idx="9">
                  <c:v>0</c:v>
                </c:pt>
                <c:pt idx="10">
                  <c:v>2</c:v>
                </c:pt>
                <c:pt idx="11">
                  <c:v>1</c:v>
                </c:pt>
                <c:pt idx="12">
                  <c:v>3</c:v>
                </c:pt>
                <c:pt idx="13">
                  <c:v>2</c:v>
                </c:pt>
                <c:pt idx="14">
                  <c:v>4</c:v>
                </c:pt>
                <c:pt idx="15">
                  <c:v>8</c:v>
                </c:pt>
                <c:pt idx="16">
                  <c:v>1</c:v>
                </c:pt>
                <c:pt idx="17">
                  <c:v>1</c:v>
                </c:pt>
                <c:pt idx="18">
                  <c:v>7</c:v>
                </c:pt>
                <c:pt idx="19">
                  <c:v>3</c:v>
                </c:pt>
                <c:pt idx="20">
                  <c:v>6</c:v>
                </c:pt>
                <c:pt idx="21">
                  <c:v>4</c:v>
                </c:pt>
                <c:pt idx="22">
                  <c:v>10</c:v>
                </c:pt>
                <c:pt idx="23">
                  <c:v>8</c:v>
                </c:pt>
                <c:pt idx="24">
                  <c:v>12</c:v>
                </c:pt>
                <c:pt idx="25">
                  <c:v>3</c:v>
                </c:pt>
                <c:pt idx="26">
                  <c:v>2</c:v>
                </c:pt>
                <c:pt idx="27">
                  <c:v>3</c:v>
                </c:pt>
                <c:pt idx="28">
                  <c:v>9</c:v>
                </c:pt>
                <c:pt idx="29">
                  <c:v>12</c:v>
                </c:pt>
                <c:pt idx="30">
                  <c:v>7</c:v>
                </c:pt>
                <c:pt idx="31">
                  <c:v>3</c:v>
                </c:pt>
                <c:pt idx="32">
                  <c:v>8</c:v>
                </c:pt>
                <c:pt idx="33">
                  <c:v>5</c:v>
                </c:pt>
                <c:pt idx="34">
                  <c:v>5</c:v>
                </c:pt>
                <c:pt idx="35">
                  <c:v>6</c:v>
                </c:pt>
                <c:pt idx="36">
                  <c:v>8</c:v>
                </c:pt>
                <c:pt idx="37">
                  <c:v>5</c:v>
                </c:pt>
                <c:pt idx="38">
                  <c:v>17</c:v>
                </c:pt>
                <c:pt idx="39">
                  <c:v>5</c:v>
                </c:pt>
                <c:pt idx="40">
                  <c:v>5</c:v>
                </c:pt>
                <c:pt idx="41">
                  <c:v>9</c:v>
                </c:pt>
                <c:pt idx="42">
                  <c:v>1</c:v>
                </c:pt>
                <c:pt idx="43">
                  <c:v>6</c:v>
                </c:pt>
                <c:pt idx="44">
                  <c:v>6</c:v>
                </c:pt>
                <c:pt idx="45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266828032"/>
        <c:axId val="266842112"/>
        <c:axId val="0"/>
      </c:bar3DChart>
      <c:catAx>
        <c:axId val="266828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48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1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66842112"/>
        <c:crosses val="autoZero"/>
        <c:auto val="1"/>
        <c:lblAlgn val="ctr"/>
        <c:lblOffset val="100"/>
        <c:tickLblSkip val="4"/>
        <c:tickMarkSkip val="1"/>
        <c:noMultiLvlLbl val="0"/>
      </c:catAx>
      <c:valAx>
        <c:axId val="266842112"/>
        <c:scaling>
          <c:orientation val="minMax"/>
        </c:scaling>
        <c:delete val="0"/>
        <c:axPos val="l"/>
        <c:majorGridlines>
          <c:spPr>
            <a:ln w="4887">
              <a:solidFill>
                <a:srgbClr val="00000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4887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31" b="1" i="0" u="none" strike="noStrike" baseline="0">
                <a:solidFill>
                  <a:srgbClr val="000000"/>
                </a:solidFill>
                <a:latin typeface="Arial Cyr"/>
                <a:ea typeface="Arial Cyr"/>
                <a:cs typeface="Arial Cyr"/>
              </a:defRPr>
            </a:pPr>
            <a:endParaRPr lang="ru-RU"/>
          </a:p>
        </c:txPr>
        <c:crossAx val="266828032"/>
        <c:crosses val="autoZero"/>
        <c:crossBetween val="between"/>
      </c:valAx>
      <c:spPr>
        <a:noFill/>
        <a:ln w="39094">
          <a:noFill/>
        </a:ln>
      </c:spPr>
    </c:plotArea>
    <c:legend>
      <c:legendPos val="r"/>
      <c:layout>
        <c:manualLayout>
          <c:xMode val="edge"/>
          <c:yMode val="edge"/>
          <c:x val="0.84710017574692442"/>
          <c:y val="0.43537414965986393"/>
          <c:w val="0.14586994727592267"/>
          <c:h val="0.1360544217687075"/>
        </c:manualLayout>
      </c:layout>
      <c:overlay val="0"/>
      <c:spPr>
        <a:noFill/>
        <a:ln w="4887">
          <a:solidFill>
            <a:srgbClr val="000000"/>
          </a:solidFill>
          <a:prstDash val="solid"/>
        </a:ln>
      </c:spPr>
      <c:txPr>
        <a:bodyPr/>
        <a:lstStyle/>
        <a:p>
          <a:pPr>
            <a:defRPr sz="1131" b="1" i="0" u="none" strike="noStrike" baseline="0">
              <a:solidFill>
                <a:srgbClr val="000000"/>
              </a:solidFill>
              <a:latin typeface="Arial Cyr"/>
              <a:ea typeface="Arial Cyr"/>
              <a:cs typeface="Arial Cyr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3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276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24FBBB-ED54-40FD-8817-7A72316D5EE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9183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B978C9-7561-4D32-ADEF-498D80E3AEF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42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C5E06-817F-4E22-9827-4A246377496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75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5B9F5-E072-488F-BAD0-5AFBC24D080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11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226D1E-D701-4E7F-A72A-4D394DE879D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45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E8B01-3412-4368-BE95-61E7CA594F8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260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BA0252-548A-4D53-9D25-19647792F303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288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97B13-88DB-4734-8C9E-B65934D5424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390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85936-289C-44CA-8C9F-12051CB1369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5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B070D-A8F2-4C93-8ACF-49D3BCB6E87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723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FE2476-1965-4677-8BE8-90C15FEA44F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69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625DEA-4665-401F-B301-79032F62CA8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447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9AEE49C-9AD3-4A21-8408-796A9CBACDD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9B8E4-213A-4FAC-87CB-5AC35D3E6F52}" type="slidenum">
              <a:rPr lang="ru-RU"/>
              <a:pPr/>
              <a:t>1</a:t>
            </a:fld>
            <a:endParaRPr lang="ru-RU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2053" name="Line 5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68538" y="6165850"/>
            <a:ext cx="47704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Кафедра радиотехнических систем ТУСУР</a:t>
            </a:r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84213" y="2205038"/>
            <a:ext cx="7775575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>
                <a:solidFill>
                  <a:srgbClr val="CC0000"/>
                </a:solidFill>
              </a:rPr>
              <a:t>ТРАДИЦИИ КАФЕДРЫ РАДИОТЕХНИЧЕСКИХ СИСТЕМ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914B9-5C92-49A8-92CE-3CB27B293C18}" type="slidenum">
              <a:rPr lang="ru-RU"/>
              <a:pPr/>
              <a:t>10</a:t>
            </a:fld>
            <a:endParaRPr lang="ru-RU"/>
          </a:p>
        </p:txBody>
      </p:sp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3"/>
          <a:stretch>
            <a:fillRect/>
          </a:stretch>
        </p:blipFill>
        <p:spPr bwMode="auto">
          <a:xfrm>
            <a:off x="684213" y="2205038"/>
            <a:ext cx="3816350" cy="364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981075"/>
            <a:ext cx="4464050" cy="334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5435600" y="4437063"/>
            <a:ext cx="2716213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На практике в ОАО </a:t>
            </a:r>
          </a:p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«Информационные </a:t>
            </a:r>
          </a:p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спутниковые </a:t>
            </a:r>
          </a:p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системы» </a:t>
            </a:r>
          </a:p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им. акад. М.Ф. Решетнева, </a:t>
            </a:r>
          </a:p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г. Железногорск, 2005 год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7EB2C-FAED-4308-84CB-CF221B2B2B85}" type="slidenum">
              <a:rPr lang="ru-RU"/>
              <a:pPr/>
              <a:t>11</a:t>
            </a:fld>
            <a:endParaRPr lang="ru-RU"/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43011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4301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692150"/>
            <a:ext cx="6119813" cy="458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1692275" y="5300663"/>
            <a:ext cx="60515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Девушки-отличницы, </a:t>
            </a:r>
          </a:p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выпускницы специальности «Защищенные системы связи» </a:t>
            </a:r>
          </a:p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И. Богданова, О. Дроздова, С. Семенова и М. Котова, 2009 год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9EE3E-1A03-4C0B-9466-89FFBBBF5221}" type="slidenum">
              <a:rPr lang="ru-RU"/>
              <a:pPr/>
              <a:t>12</a:t>
            </a:fld>
            <a:endParaRPr lang="ru-RU"/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5843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2916238" y="765175"/>
            <a:ext cx="36877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660033"/>
                </a:solidFill>
              </a:rPr>
              <a:t>Студенты и наука 50 лет назад</a:t>
            </a:r>
          </a:p>
        </p:txBody>
      </p:sp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12875"/>
            <a:ext cx="36004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4643438" y="1412875"/>
            <a:ext cx="3835400" cy="421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Массовое радиолюбительское движение среди молодежи в 50-х – 60-х годах было основной базой подготовки радиоинженеров.</a:t>
            </a:r>
          </a:p>
          <a:p>
            <a:endParaRPr lang="en-US">
              <a:solidFill>
                <a:srgbClr val="CC0000"/>
              </a:solidFill>
            </a:endParaRPr>
          </a:p>
          <a:p>
            <a:r>
              <a:rPr lang="ru-RU">
                <a:solidFill>
                  <a:srgbClr val="CC0000"/>
                </a:solidFill>
              </a:rPr>
              <a:t>В каждой школе были радиокружки и лаборатории.</a:t>
            </a:r>
          </a:p>
          <a:p>
            <a:endParaRPr lang="en-US">
              <a:solidFill>
                <a:srgbClr val="CC0000"/>
              </a:solidFill>
            </a:endParaRPr>
          </a:p>
          <a:p>
            <a:r>
              <a:rPr lang="ru-RU">
                <a:solidFill>
                  <a:srgbClr val="CC0000"/>
                </a:solidFill>
              </a:rPr>
              <a:t>На радиотехническом факультете в общежитиях были организованы радиолюбительские мастерские, силами студентов была построена любительская радиостанция </a:t>
            </a:r>
            <a:r>
              <a:rPr lang="en-US">
                <a:solidFill>
                  <a:srgbClr val="CC0000"/>
                </a:solidFill>
              </a:rPr>
              <a:t>UA9KHB</a:t>
            </a:r>
            <a:endParaRPr lang="ru-RU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27A92-4847-4756-964A-20A1DBA881D4}" type="slidenum">
              <a:rPr lang="ru-RU"/>
              <a:pPr/>
              <a:t>13</a:t>
            </a:fld>
            <a:endParaRPr lang="ru-RU"/>
          </a:p>
        </p:txBody>
      </p:sp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3795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3059113" y="765175"/>
            <a:ext cx="2759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Начало научной работы</a:t>
            </a:r>
          </a:p>
        </p:txBody>
      </p:sp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4319587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80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0"/>
          <a:stretch>
            <a:fillRect/>
          </a:stretch>
        </p:blipFill>
        <p:spPr bwMode="auto">
          <a:xfrm>
            <a:off x="5435600" y="2420938"/>
            <a:ext cx="2874963" cy="345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4932363" y="1341438"/>
            <a:ext cx="3889375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CC0000"/>
                </a:solidFill>
              </a:rPr>
              <a:t>РЛС КУК для исследования метеорных следов и метеорный полигон на месте нынешнего Академгородка, построенные силами студентов и аспирантов</a:t>
            </a: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0" y="4581525"/>
            <a:ext cx="43005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indent="1190625" algn="ctr"/>
            <a:r>
              <a:rPr lang="ru-RU"/>
              <a:t>“Раскинулось небо широко,</a:t>
            </a:r>
          </a:p>
          <a:p>
            <a:pPr indent="1190625" algn="ctr"/>
            <a:r>
              <a:rPr lang="ru-RU"/>
              <a:t>Летят метеоры вдали,</a:t>
            </a:r>
          </a:p>
          <a:p>
            <a:pPr indent="1190625" algn="ctr"/>
            <a:r>
              <a:rPr lang="ru-RU"/>
              <a:t>От Томска не очень далеко</a:t>
            </a:r>
          </a:p>
          <a:p>
            <a:pPr indent="1190625" algn="ctr"/>
            <a:r>
              <a:rPr lang="ru-RU"/>
              <a:t>Стоит полигон ТПИ …”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6ACE6-77C8-4CED-9141-36E8D5C187BF}" type="slidenum">
              <a:rPr lang="ru-RU"/>
              <a:pPr/>
              <a:t>14</a:t>
            </a:fld>
            <a:endParaRPr lang="ru-RU"/>
          </a:p>
        </p:txBody>
      </p:sp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276600" y="836613"/>
            <a:ext cx="2759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Начало научной работы</a:t>
            </a:r>
          </a:p>
        </p:txBody>
      </p:sp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2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341438"/>
            <a:ext cx="446405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468313" y="4883150"/>
            <a:ext cx="44640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1600" i="1"/>
              <a:t>1963 год. Г.С. Шарыгин, О.Н. Киселев и  А.В. Ерохин выбирают место для будущей научно-экспериментальной базы</a:t>
            </a:r>
            <a:r>
              <a:rPr lang="ru-RU" sz="1600"/>
              <a:t> </a:t>
            </a:r>
            <a:r>
              <a:rPr lang="ru-RU" sz="1600" i="1"/>
              <a:t>в горах Дагестана</a:t>
            </a:r>
            <a:endParaRPr lang="ru-RU" sz="1600"/>
          </a:p>
        </p:txBody>
      </p:sp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5148263" y="1614488"/>
            <a:ext cx="3529012" cy="360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i="1">
                <a:solidFill>
                  <a:srgbClr val="660033"/>
                </a:solidFill>
              </a:rPr>
              <a:t>Пройдет год, и на этом голом обрыве на высоте 2500 метров вырастет палаточный городок, будут установлены антенны и аппаратные кабины, десятки студентов, аспирантов и молодых научных работников будут круглосуточно принимать сигналы, посылаемые нашими товарищами из пустыни Кара-Кум через Каспийское море.</a:t>
            </a:r>
            <a:endParaRPr lang="ru-RU" b="1">
              <a:solidFill>
                <a:srgbClr val="660033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6AFA-9979-454B-9F82-A10B16CD3149}" type="slidenum">
              <a:rPr lang="ru-RU"/>
              <a:pPr/>
              <a:t>15</a:t>
            </a:fld>
            <a:endParaRPr lang="ru-RU"/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3132138" y="692150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Наука на кафедре РТС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971550" y="5445125"/>
            <a:ext cx="73437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660033"/>
                </a:solidFill>
              </a:rPr>
              <a:t>40 рейсов научно-исследовательских судов в акватории Тихого и Индийского океанов, 1972-1990 гг.</a:t>
            </a:r>
          </a:p>
        </p:txBody>
      </p:sp>
      <p:pic>
        <p:nvPicPr>
          <p:cNvPr id="36874" name="Picture 10" descr="Копия Копия IMGP18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052513"/>
            <a:ext cx="5832475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84333-D06D-480D-8AC7-459981B52ADB}" type="slidenum">
              <a:rPr lang="ru-RU"/>
              <a:pPr/>
              <a:t>16</a:t>
            </a:fld>
            <a:endParaRPr lang="ru-RU"/>
          </a:p>
        </p:txBody>
      </p:sp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5148263" y="765175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Наука на кафедре РТС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211638" y="4724400"/>
            <a:ext cx="468153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600"/>
              <a:t>Антенная система и лаборатория кафедры и НИИ РТС на научно-исследовательском судне «Академик Ширшов»</a:t>
            </a:r>
          </a:p>
        </p:txBody>
      </p:sp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65175"/>
            <a:ext cx="3259138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8" name="Picture 14" descr="НИС Ширшов 20 рейс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412875"/>
            <a:ext cx="456247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C5A6A-1841-405F-AAE3-DE33616BF041}" type="slidenum">
              <a:rPr lang="ru-RU"/>
              <a:pPr/>
              <a:t>17</a:t>
            </a:fld>
            <a:endParaRPr lang="ru-RU"/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0723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307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636838"/>
            <a:ext cx="5183188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835150" y="765175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Наука на кафедре РТС</a:t>
            </a:r>
          </a:p>
        </p:txBody>
      </p:sp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3" cstate="print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836613"/>
            <a:ext cx="2708275" cy="482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0" y="1700213"/>
            <a:ext cx="30591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3333FF"/>
                </a:solidFill>
              </a:rPr>
              <a:t>Сахалинский полигон на островах Сахалин и Итуруп</a:t>
            </a:r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196975"/>
            <a:ext cx="309721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CE8C-DC62-402C-AA68-E3958A52BE8B}" type="slidenum">
              <a:rPr lang="ru-RU"/>
              <a:pPr/>
              <a:t>18</a:t>
            </a:fld>
            <a:endParaRPr lang="ru-RU"/>
          </a:p>
        </p:txBody>
      </p:sp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28675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28677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2411413" y="692150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Наука на кафедре РТС</a:t>
            </a:r>
          </a:p>
        </p:txBody>
      </p:sp>
      <p:pic>
        <p:nvPicPr>
          <p:cNvPr id="28682" name="Picture 10" descr="Мн ослабле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5256212" cy="311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196975"/>
            <a:ext cx="3074987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4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3573463"/>
            <a:ext cx="3671887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5435600" y="5445125"/>
            <a:ext cx="34401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660033"/>
                </a:solidFill>
              </a:rPr>
              <a:t>Атлас Тихого океана, 2000 год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42C29-C586-4C9D-AD81-931B5E56AB75}" type="slidenum">
              <a:rPr lang="ru-RU"/>
              <a:pPr/>
              <a:t>19</a:t>
            </a:fld>
            <a:endParaRPr lang="ru-RU"/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40963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5669" r="-624" b="5153"/>
          <a:stretch>
            <a:fillRect/>
          </a:stretch>
        </p:blipFill>
        <p:spPr bwMode="auto">
          <a:xfrm>
            <a:off x="395288" y="1628775"/>
            <a:ext cx="5688012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3276600" y="836613"/>
            <a:ext cx="2647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Наука на кафедре РТС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6300788" y="2781300"/>
            <a:ext cx="25400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sz="1600" b="1" i="1">
                <a:solidFill>
                  <a:srgbClr val="660033"/>
                </a:solidFill>
              </a:rPr>
              <a:t>Система прогнозирования радиолокационной наблюдаемости – как пролететь, чтобы тебя не обнаружили?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89732-EA96-445D-A873-5D728A52A122}" type="slidenum">
              <a:rPr lang="ru-RU"/>
              <a:pPr/>
              <a:t>2</a:t>
            </a:fld>
            <a:endParaRPr lang="ru-RU"/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075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079" name="Picture 7" descr="Приказ об откр каф Р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4759325" cy="50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435600" y="981075"/>
            <a:ext cx="34798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Кафедра РТС была образована в 1960 году в Томском политехническом институте под названием «Кафедра радиооборудования» для подготовки инженеров для оборонно-промышленного комплекса по закрытой специальности 0707 «Радиоэлектронные устройства наведения ракет и других летательных аппаратов».</a:t>
            </a:r>
          </a:p>
          <a:p>
            <a:r>
              <a:rPr lang="ru-RU">
                <a:solidFill>
                  <a:srgbClr val="CC0000"/>
                </a:solidFill>
              </a:rPr>
              <a:t>Открытое название – «Радиоэлектронные устройства»</a:t>
            </a:r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893E1-0A8F-4ED1-BB52-BA7102BA9F6E}" type="slidenum">
              <a:rPr lang="ru-RU"/>
              <a:pPr/>
              <a:t>20</a:t>
            </a:fld>
            <a:endParaRPr lang="ru-RU"/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9939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68413"/>
            <a:ext cx="54356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3203575" y="692150"/>
            <a:ext cx="264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Наука на кафедре РТС</a:t>
            </a:r>
          </a:p>
        </p:txBody>
      </p:sp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318611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5292725" y="5516563"/>
            <a:ext cx="1571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2002-2003 гг.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1FBBC-D244-4620-8B1B-2B4DF4A1494D}" type="slidenum">
              <a:rPr lang="ru-RU"/>
              <a:pPr/>
              <a:t>21</a:t>
            </a:fld>
            <a:endParaRPr lang="ru-RU"/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5346700" cy="400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258888" y="765175"/>
            <a:ext cx="66246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C0000"/>
                </a:solidFill>
              </a:rPr>
              <a:t>Наука на кафедре РТС –                                                                        сотрудничество с Дельфтским университетом, Нидерланды</a:t>
            </a:r>
          </a:p>
        </p:txBody>
      </p:sp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7338"/>
            <a:ext cx="3240088" cy="231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5795963" y="4176713"/>
            <a:ext cx="3097212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200" b="1" i="1"/>
              <a:t>Выпускники кафедры РТС Михаил Миронов и Галина Бабур с профессором Дельфтского университета технологии, почетным доктором ТУСУРа Лео Лигтхартом на научной конференции в г. Вильнюсе, 2010 год</a:t>
            </a:r>
            <a:r>
              <a:rPr lang="ru-RU" sz="1200" b="1"/>
              <a:t> 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250825" y="5756275"/>
            <a:ext cx="61483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200" b="1"/>
              <a:t>Международный семинар, организованный кафедрой РТС в Сургуте, 2004 год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31D2B-D14C-444F-8D82-A48804C5A161}" type="slidenum">
              <a:rPr lang="ru-RU"/>
              <a:pPr/>
              <a:t>22</a:t>
            </a:fld>
            <a:endParaRPr lang="ru-RU"/>
          </a:p>
        </p:txBody>
      </p:sp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92375"/>
            <a:ext cx="2322512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3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412875"/>
            <a:ext cx="2268538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4176713" cy="313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611188" y="5589588"/>
            <a:ext cx="1747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660033"/>
                </a:solidFill>
              </a:rPr>
              <a:t>Аспирант Д.Носов, Амстердам, 2004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2771775" y="4508500"/>
            <a:ext cx="1747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660033"/>
                </a:solidFill>
              </a:rPr>
              <a:t>Аспирант В. Громов, Рим, 2009</a:t>
            </a:r>
          </a:p>
        </p:txBody>
      </p:sp>
      <p:sp>
        <p:nvSpPr>
          <p:cNvPr id="37900" name="Text Box 12"/>
          <p:cNvSpPr txBox="1">
            <a:spLocks noChangeArrowheads="1"/>
          </p:cNvSpPr>
          <p:nvPr/>
        </p:nvSpPr>
        <p:spPr bwMode="auto">
          <a:xfrm>
            <a:off x="5003800" y="5445125"/>
            <a:ext cx="3600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>
                <a:solidFill>
                  <a:srgbClr val="660033"/>
                </a:solidFill>
              </a:rPr>
              <a:t>Аспирант М. Миронов и Г.С. Шарыгин, Мюнхен, 2012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1311275" y="7842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2843213" y="836613"/>
            <a:ext cx="34591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Международные конференции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E9B6C-DDAE-4966-8820-0ACD74146D17}" type="slidenum">
              <a:rPr lang="ru-RU"/>
              <a:pPr/>
              <a:t>23</a:t>
            </a:fld>
            <a:endParaRPr lang="ru-RU"/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150" name="Picture 6" descr="Байкал 19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981075"/>
            <a:ext cx="61214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468313" y="1412875"/>
            <a:ext cx="1963737" cy="368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C0000"/>
                </a:solidFill>
              </a:rPr>
              <a:t>Кафедра туристов и альпинистов</a:t>
            </a:r>
          </a:p>
          <a:p>
            <a:endParaRPr lang="ru-RU" sz="1400" b="1">
              <a:solidFill>
                <a:srgbClr val="CC0000"/>
              </a:solidFill>
            </a:endParaRPr>
          </a:p>
          <a:p>
            <a:r>
              <a:rPr lang="ru-RU" sz="1400" b="1">
                <a:solidFill>
                  <a:srgbClr val="CC0000"/>
                </a:solidFill>
              </a:rPr>
              <a:t>У истоков ТАКТа:</a:t>
            </a:r>
          </a:p>
          <a:p>
            <a:endParaRPr lang="ru-RU" sz="1400" b="1">
              <a:solidFill>
                <a:srgbClr val="CC0000"/>
              </a:solidFill>
            </a:endParaRP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Г. Авраамова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Н. Бадулин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В. Денисов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А. Мещеряков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А. Молодежников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А. Пугачев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В. Слюсарчук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В. Татаринов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В. Тисленко</a:t>
            </a:r>
          </a:p>
          <a:p>
            <a:pPr>
              <a:buFontTx/>
              <a:buChar char="•"/>
            </a:pPr>
            <a:r>
              <a:rPr lang="ru-RU" sz="1400" b="1">
                <a:solidFill>
                  <a:srgbClr val="CC0000"/>
                </a:solidFill>
              </a:rPr>
              <a:t> Г. Шарыгин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3276600" y="5516563"/>
            <a:ext cx="48720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400"/>
              <a:t>В. Денисов и Г. Шарыгин в первом Байкальском походе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7C6F4-9F6F-46C8-BF9E-D742E1F8D46C}" type="slidenum">
              <a:rPr lang="ru-RU"/>
              <a:pPr/>
              <a:t>24</a:t>
            </a:fld>
            <a:endParaRPr lang="ru-RU"/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7174" name="Picture 6" descr="1970 Тянь-Шань Уже с детьм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6613"/>
            <a:ext cx="44640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2003 Алтай На леднике Б Актр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484313"/>
            <a:ext cx="33051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323850" y="5157788"/>
            <a:ext cx="47529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400" i="1"/>
              <a:t>2003 год. Г.С. Шарыгин и профессор Л. Лигтхарт из Дельфтского университета технологии (Нидерланды) у языка ледника Б. Актру на Алтае</a:t>
            </a:r>
            <a:r>
              <a:rPr lang="ru-RU"/>
              <a:t> </a:t>
            </a: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395288" y="4005263"/>
            <a:ext cx="4537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sz="1400" i="1"/>
              <a:t>1970 год. Тянь-Шань. Шарыгины и Замотринские с детьми, Е.В. Падусова, В.И. Тисленко</a:t>
            </a:r>
            <a:r>
              <a:rPr lang="ru-RU"/>
              <a:t>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E76D4-EF68-4223-8546-701A4C9FAECA}" type="slidenum">
              <a:rPr lang="ru-RU"/>
              <a:pPr/>
              <a:t>25</a:t>
            </a:fld>
            <a:endParaRPr lang="ru-RU"/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24583" name="Picture 7" descr="IMG_69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8713788" cy="362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39750" y="5373688"/>
            <a:ext cx="8081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1400" i="1">
                <a:solidFill>
                  <a:srgbClr val="0000FF"/>
                </a:solidFill>
                <a:latin typeface="Verdana" pitchFamily="34" charset="0"/>
              </a:rPr>
              <a:t>Студенты и преподаватели кафедры РТС в День космонавтики, 12 апреля 2012 года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203575" y="908050"/>
            <a:ext cx="2706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660033"/>
                </a:solidFill>
              </a:rPr>
              <a:t>50 лет полета Гагарина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D3DBD-5E53-4009-892B-53F3AF8F4A97}" type="slidenum">
              <a:rPr lang="ru-RU"/>
              <a:pPr/>
              <a:t>26</a:t>
            </a:fld>
            <a:endParaRPr lang="ru-RU"/>
          </a:p>
        </p:txBody>
      </p:sp>
      <p:sp>
        <p:nvSpPr>
          <p:cNvPr id="45058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45063" name="Picture 7" descr="_DSC3853 вар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78486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0" y="7651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C0000"/>
                </a:solidFill>
              </a:rPr>
              <a:t>Преподаватели и сотрудники кафедры РТС желают вам счастья и успехов!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68D3D-256C-4616-817F-BE2614CBB854}" type="slidenum">
              <a:rPr lang="ru-RU"/>
              <a:pPr/>
              <a:t>3</a:t>
            </a:fld>
            <a:endParaRPr lang="ru-RU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25538"/>
            <a:ext cx="3252788" cy="450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84213" y="1125538"/>
            <a:ext cx="4195762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CC0000"/>
                </a:solidFill>
              </a:rPr>
              <a:t>Профессор </a:t>
            </a:r>
          </a:p>
          <a:p>
            <a:pPr algn="ctr"/>
            <a:r>
              <a:rPr lang="ru-RU" b="1">
                <a:solidFill>
                  <a:srgbClr val="CC0000"/>
                </a:solidFill>
              </a:rPr>
              <a:t>Александр Сергеевич Чумаков – основатель кафедры радиооборудования.</a:t>
            </a:r>
            <a:r>
              <a:rPr lang="ru-RU">
                <a:solidFill>
                  <a:srgbClr val="CC0000"/>
                </a:solidFill>
              </a:rPr>
              <a:t> </a:t>
            </a:r>
          </a:p>
          <a:p>
            <a:endParaRPr lang="ru-RU">
              <a:solidFill>
                <a:srgbClr val="CC0000"/>
              </a:solidFill>
            </a:endParaRPr>
          </a:p>
          <a:p>
            <a:r>
              <a:rPr lang="ru-RU">
                <a:solidFill>
                  <a:srgbClr val="CC0000"/>
                </a:solidFill>
              </a:rPr>
              <a:t>      Окончил ФТФ ТПИ по специальности  «Электрофизические установки» в 1954 году. В 1959 году, будучи старшим инженером проблемной лаборатории (ныне Институт ядерной физики при ТПИ), в возрасте 28 лет был назначен ответственным  за организацию  новой кафедры радиооборудования, ныне – кафедра РТС. </a:t>
            </a:r>
          </a:p>
          <a:p>
            <a:r>
              <a:rPr lang="ru-RU">
                <a:solidFill>
                  <a:srgbClr val="CC0000"/>
                </a:solidFill>
              </a:rPr>
              <a:t>      С 2011 года на пенсии.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ABF75-99A3-447B-B7C3-DB6CE2DF15C6}" type="slidenum">
              <a:rPr lang="ru-RU"/>
              <a:pPr/>
              <a:t>4</a:t>
            </a:fld>
            <a:endParaRPr lang="ru-RU"/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027113" y="2595563"/>
            <a:ext cx="1143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493" name="Rectangle 13"/>
          <p:cNvSpPr>
            <a:spLocks noChangeArrowheads="1"/>
          </p:cNvSpPr>
          <p:nvPr/>
        </p:nvSpPr>
        <p:spPr bwMode="auto">
          <a:xfrm>
            <a:off x="1027113" y="2595563"/>
            <a:ext cx="1257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495" name="Rectangle 15"/>
          <p:cNvSpPr>
            <a:spLocks noChangeArrowheads="1"/>
          </p:cNvSpPr>
          <p:nvPr/>
        </p:nvSpPr>
        <p:spPr bwMode="auto">
          <a:xfrm>
            <a:off x="1027113" y="2595563"/>
            <a:ext cx="1339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497" name="Rectangle 17"/>
          <p:cNvSpPr>
            <a:spLocks noChangeArrowheads="1"/>
          </p:cNvSpPr>
          <p:nvPr/>
        </p:nvSpPr>
        <p:spPr bwMode="auto">
          <a:xfrm>
            <a:off x="1027113" y="2595563"/>
            <a:ext cx="1295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20513" name="Picture 33" descr="Denisov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73238"/>
            <a:ext cx="1814512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2" name="Picture 32" descr="Chumak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773238"/>
            <a:ext cx="1812925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511" name="Object 31"/>
          <p:cNvGraphicFramePr>
            <a:graphicFrameLocks noChangeAspect="1"/>
          </p:cNvGraphicFramePr>
          <p:nvPr/>
        </p:nvGraphicFramePr>
        <p:xfrm>
          <a:off x="4643438" y="1773238"/>
          <a:ext cx="1944687" cy="251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8" r:id="rId5" imgW="1285714" imgH="1666667" progId="MSPhotoEd.3">
                  <p:embed/>
                </p:oleObj>
              </mc:Choice>
              <mc:Fallback>
                <p:oleObj r:id="rId5" imgW="1285714" imgH="1666667" progId="MSPhotoEd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1773238"/>
                        <a:ext cx="1944687" cy="2519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0" name="Picture 30" descr="2012-Шарыгин ГС''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773238"/>
            <a:ext cx="1828800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4" name="Rectangle 34"/>
          <p:cNvSpPr>
            <a:spLocks noChangeArrowheads="1"/>
          </p:cNvSpPr>
          <p:nvPr/>
        </p:nvSpPr>
        <p:spPr bwMode="auto">
          <a:xfrm>
            <a:off x="1027113" y="2595563"/>
            <a:ext cx="1143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516" name="Rectangle 36"/>
          <p:cNvSpPr>
            <a:spLocks noChangeArrowheads="1"/>
          </p:cNvSpPr>
          <p:nvPr/>
        </p:nvSpPr>
        <p:spPr bwMode="auto">
          <a:xfrm>
            <a:off x="1027113" y="2595563"/>
            <a:ext cx="12573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20518" name="Rectangle 38"/>
          <p:cNvSpPr>
            <a:spLocks noChangeArrowheads="1"/>
          </p:cNvSpPr>
          <p:nvPr/>
        </p:nvSpPr>
        <p:spPr bwMode="auto">
          <a:xfrm>
            <a:off x="1027113" y="2595563"/>
            <a:ext cx="13398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graphicFrame>
        <p:nvGraphicFramePr>
          <p:cNvPr id="20535" name="Group 55"/>
          <p:cNvGraphicFramePr>
            <a:graphicFrameLocks noGrp="1"/>
          </p:cNvGraphicFramePr>
          <p:nvPr/>
        </p:nvGraphicFramePr>
        <p:xfrm>
          <a:off x="323850" y="4508500"/>
          <a:ext cx="8496300" cy="518160"/>
        </p:xfrm>
        <a:graphic>
          <a:graphicData uri="http://schemas.openxmlformats.org/drawingml/2006/table">
            <a:tbl>
              <a:tblPr/>
              <a:tblGrid>
                <a:gridCol w="1927225"/>
                <a:gridCol w="2122488"/>
                <a:gridCol w="2262187"/>
                <a:gridCol w="2184400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Бакшт Х.С.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1962-1965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Чумаков А.С.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1965-1969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Денисов В.П.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1969-1974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Шарыгин Г.С.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1974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536" name="Text Box 56"/>
          <p:cNvSpPr txBox="1">
            <a:spLocks noChangeArrowheads="1"/>
          </p:cNvSpPr>
          <p:nvPr/>
        </p:nvSpPr>
        <p:spPr bwMode="auto">
          <a:xfrm>
            <a:off x="2987675" y="1052513"/>
            <a:ext cx="31988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CC0000"/>
                </a:solidFill>
              </a:rPr>
              <a:t>Заведующие кафедрой РТС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6C4DF-F269-40E7-9A24-73BCC00A305B}" type="slidenum">
              <a:rPr lang="ru-RU"/>
              <a:pPr/>
              <a:t>5</a:t>
            </a:fld>
            <a:endParaRPr lang="ru-RU"/>
          </a:p>
        </p:txBody>
      </p:sp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19459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468313" y="5589588"/>
            <a:ext cx="79200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ru-RU" sz="1400" i="1"/>
              <a:t>Лаборант А. Галеев за настройкой лабораторного макета, 1963 год</a:t>
            </a:r>
            <a:r>
              <a:rPr lang="ru-RU"/>
              <a:t> </a:t>
            </a:r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632700" cy="488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B1C3C-FFAF-4CC8-9FD5-AFA63BCC1407}" type="slidenum">
              <a:rPr lang="ru-RU"/>
              <a:pPr/>
              <a:t>6</a:t>
            </a:fld>
            <a:endParaRPr lang="ru-RU"/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17474" r="15910" b="42863"/>
          <a:stretch>
            <a:fillRect/>
          </a:stretch>
        </p:blipFill>
        <p:spPr bwMode="auto">
          <a:xfrm>
            <a:off x="468313" y="836613"/>
            <a:ext cx="4103687" cy="27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900113" y="4581525"/>
            <a:ext cx="275113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Лаборатории 60-х годов</a:t>
            </a:r>
          </a:p>
        </p:txBody>
      </p:sp>
      <p:pic>
        <p:nvPicPr>
          <p:cNvPr id="34826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805113"/>
            <a:ext cx="4357687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8951F-5AC8-4AD3-8670-4D46FADCB1BC}" type="slidenum">
              <a:rPr lang="ru-RU"/>
              <a:pPr/>
              <a:t>7</a:t>
            </a:fld>
            <a:endParaRPr lang="ru-RU"/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25812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198487" y="932852"/>
          <a:ext cx="8334234" cy="2580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26812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" name="Object 9"/>
          <p:cNvGraphicFramePr>
            <a:graphicFrameLocks noChangeAspect="1"/>
          </p:cNvGraphicFramePr>
          <p:nvPr/>
        </p:nvGraphicFramePr>
        <p:xfrm>
          <a:off x="-14111" y="3468899"/>
          <a:ext cx="8376373" cy="2467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3775B-7EF5-4301-B721-7F33992BA58F}" type="slidenum">
              <a:rPr lang="ru-RU"/>
              <a:pPr/>
              <a:t>8</a:t>
            </a:fld>
            <a:endParaRPr lang="ru-RU"/>
          </a:p>
        </p:txBody>
      </p:sp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92150"/>
            <a:ext cx="6840538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2051050" y="5589588"/>
            <a:ext cx="4781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1400">
                <a:solidFill>
                  <a:srgbClr val="0000FF"/>
                </a:solidFill>
                <a:latin typeface="Verdana" pitchFamily="34" charset="0"/>
              </a:rPr>
              <a:t>Декан РТФ В.П. Денисов со студентами, 2000 год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B80C8-FFA4-42EE-B551-1169C06BE6C7}" type="slidenum">
              <a:rPr lang="ru-RU"/>
              <a:pPr/>
              <a:t>9</a:t>
            </a:fld>
            <a:endParaRPr lang="ru-RU"/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76238" y="207963"/>
            <a:ext cx="8323262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/>
              <a:t>12 апреля 1962 года              </a:t>
            </a:r>
            <a:r>
              <a:rPr lang="ru-RU">
                <a:solidFill>
                  <a:srgbClr val="3333FF"/>
                </a:solidFill>
              </a:rPr>
              <a:t>День космонавтики</a:t>
            </a:r>
            <a:r>
              <a:rPr lang="ru-RU"/>
              <a:t>             12 апреля 2012 года</a:t>
            </a:r>
          </a:p>
          <a:p>
            <a:endParaRPr lang="ru-RU" sz="800"/>
          </a:p>
        </p:txBody>
      </p:sp>
      <p:sp>
        <p:nvSpPr>
          <p:cNvPr id="17411" name="Line 3"/>
          <p:cNvSpPr>
            <a:spLocks noChangeShapeType="1"/>
          </p:cNvSpPr>
          <p:nvPr/>
        </p:nvSpPr>
        <p:spPr bwMode="auto">
          <a:xfrm>
            <a:off x="468313" y="620713"/>
            <a:ext cx="82073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2268538" y="61658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>
              <a:solidFill>
                <a:srgbClr val="3333FF"/>
              </a:solidFill>
            </a:endParaRPr>
          </a:p>
        </p:txBody>
      </p:sp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539750" y="6092825"/>
            <a:ext cx="80645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692275" y="6165850"/>
            <a:ext cx="5876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>
                <a:solidFill>
                  <a:srgbClr val="3333FF"/>
                </a:solidFill>
              </a:rPr>
              <a:t>Традиции кафедры радиотехнических систем ТУСУР</a:t>
            </a:r>
          </a:p>
        </p:txBody>
      </p:sp>
      <p:pic>
        <p:nvPicPr>
          <p:cNvPr id="17415" name="Picture 7" descr="100_0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81075"/>
            <a:ext cx="6121400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323850" y="2565400"/>
            <a:ext cx="20367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CC0000"/>
                </a:solidFill>
              </a:rPr>
              <a:t>Золотой выпуск 2003 года –       17 выпускников    с отличием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1089</Words>
  <Application>Microsoft Office PowerPoint</Application>
  <PresentationFormat>Экран (4:3)</PresentationFormat>
  <Paragraphs>162</Paragraphs>
  <Slides>26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Times New Roman</vt:lpstr>
      <vt:lpstr>Verdana</vt:lpstr>
      <vt:lpstr>Оформление по умолчанию</vt:lpstr>
      <vt:lpstr>MSPhotoEd.3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DreamLair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Имя</dc:creator>
  <cp:lastModifiedBy>Admin</cp:lastModifiedBy>
  <cp:revision>7</cp:revision>
  <dcterms:created xsi:type="dcterms:W3CDTF">2014-04-11T02:42:16Z</dcterms:created>
  <dcterms:modified xsi:type="dcterms:W3CDTF">2014-04-25T20:50:12Z</dcterms:modified>
</cp:coreProperties>
</file>